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notesSlides/notesSlide3.xml" ContentType="application/vnd.openxmlformats-officedocument.presentationml.notesSlide+xml"/>
  <Override PartName="/ppt/ink/inkAction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8" r:id="rId2"/>
    <p:sldId id="269" r:id="rId3"/>
    <p:sldId id="279" r:id="rId4"/>
    <p:sldId id="280" r:id="rId5"/>
    <p:sldId id="272" r:id="rId6"/>
    <p:sldId id="281" r:id="rId7"/>
    <p:sldId id="27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19" autoAdjust="0"/>
    <p:restoredTop sz="94660"/>
  </p:normalViewPr>
  <p:slideViewPr>
    <p:cSldViewPr snapToGrid="0">
      <p:cViewPr varScale="1">
        <p:scale>
          <a:sx n="62" d="100"/>
          <a:sy n="62" d="100"/>
        </p:scale>
        <p:origin x="640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20T11:15:37.8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242">
    <iact:property name="dataType"/>
    <iact:actionData xml:id="d0">
      <inkml:trace xmlns:inkml="http://www.w3.org/2003/InkML" xml:id="stk0" contextRef="#ctx0" brushRef="#br0">30162 3121 0,'-25'0'89,"-26"0"-79,0 0 0,-25-26 0,0 26 0,-51-25 0,51 0 0,-25 25 0,50-26 0,0 26 1,-25-50-1,25 50 0,26 0-1,-51-26 2,51 26-1,-26-25 1,-25-1-2,50 26 1,-75 0 1,50-25-1,0 25 0,1-25 0,-26 25 0,25-26 1,-25 26-2,0-50 1,-26 50 0,51-26 0,-25 26 0,26-25 2,-1 25-4,-25 0 2,25 0 0,-25 0 2,25 0-2,0 0-1,1 0 1,-26 0 0,25 0 1,0 0-2,26 0 1,-26 0 1,0 0-2,26 0 11,0 0-10,-1 0 1,1 0-1,-26 25 1,26 1-2,-1-1 1,-50 26 2,26-1-3,-1 1 0,0 25 4,0-25-5,26 0 1,-26-1 1,26-24 1,-1-1 0,1 1 8,25-1 11,0 0-8,0 1-3,25-1-9,26 0 0,0 1 2,0-1-4,25 0 4,-25-25-3,50 26 0,-50-1 3,25 1-4,0-1 3,-25 0-1,50 1 0,-25-1 0,0 26 0,26-26 0,-77-25 0,77 26 0,-52-26 0,27 0 0,-1 0 1,-26 0-2,26 0 2,-25 0-1,25 0 1,26 0-2,-77 0 2,26 0-2,0 0 1,-1 0 0,-24 0 1,24 0 0,-24 0-2,-1 0 2,1 0 8,-1 0-7,0-26-4,1 26 2,24-25 0,1-1 0,0 26 1,0-50-1,-1 24 0,1 1 1,-26 0-2,26-1 3,0-25-4,-26 26 4,26 0-4,-51-1 2,51 1 2,-26 25-2,1 0-2,24-25 4,-24 25-3,-1-26 0,-25 1 2,25 25 0,1 0 8,-26-25-9,25 25 1,0 0 18,-25-26 33,0 1-23,0-1-8,0 1 49,0 0-28,0-1-13,-25 26 12,0 0 1,-1 0-23,1 0 51,0 0-29</inkml:trace>
    </iact:actionData>
  </iact:action>
  <iact:action type="add" startTime="37510">
    <iact:property name="dataType"/>
    <iact:actionData xml:id="d1">
      <inkml:trace xmlns:inkml="http://www.w3.org/2003/InkML" xml:id="stk1" contextRef="#ctx0" brushRef="#br0">29782 3730 0,'-26'0'23,"-24"0"-14,-1-26 1,-25 1-2,-51-1 4,0 1-2,26 0 1,-26-26-3,51 51 3,-51-25-1,51 25 0,-51-26 1,51 26-3,25-25 5,-25 25-6,25 0 5,0 0-2,26-26-1,-26 26 2,1 0 9,24-25-11,-24 25 2,24 0-2,-25 0 1,1 0 10,-1 0-8,26 0-3,-1 0 1,-25 0 2,26 0-4,0 0 12,-1 0-10,1 0 0,0 0 0,-26 0 1,0 0-1,0 0 0,1 25 0,-1 52 0,0-27 0,0-24 0,1 24 0,-1-24 2,26-1-1,25 1-3,-26-26 2,1 0 0,25 25 1,-25 0-2,25 1 11,0-1-10,0 26 1,0-26-2,0 0 2,0 1 0,25-1-2,-25 1 1,25-1 1,26 0-1,0 1-1,25-1 3,51 26-2,0-26-2,-26 26 4,26-26-1,-51-25-4,0 26 3,26-26 0,-26 0 1,-26 25 1,26-25-3,1 25 2,24-25-2,51 26 2,0-26-1,-50 0 0,25 25 0,-51-25 0,-25 0 1,25 0-2,-51 0 0,26 0 1,-26 0 1,1 0-1,-1 0 9,0-25-9,1 25 2,24-26-3,1 1 1,51 25 0,-52-25 0,1-1 2,0 26-3,0-25 0,-1-1 1,-24 1 0,-1 25 11,0-25-10,26-1-1,-25 1 0,-26 0-1,25-26 3,0 0-4,-25 0 4,0 1-2,0-1 10,0 26-10,0-26 1,-25 26-2,0-1 1,-1 26 0,-25-25 2,51-1-4,-25 26 1,-26-25 3,1 25-2,-1-25 1,25-1-2,-24 26 0,-1 0 2,26 0-2,-1 0 1,1 0 2,-26 0-2,26 0-2,-26 0 3,0 0 0,26 0 0,-51 0-2,0 26 0,0-1 1,25 0 0,0-25 2,0 26-1,1-26-4,-1 0 5,26 0-2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20T11:15:37.8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32">
    <iact:property name="dataType"/>
    <iact:actionData xml:id="d0">
      <inkml:trace xmlns:inkml="http://www.w3.org/2003/InkML" xml:id="stk0" contextRef="#ctx0" brushRef="#br0">18290 1929 0,'-76'0'14,"0"0"-5,25 0-2,-25 0 2,0 0 1,0 0 2,-26 0-3,26 0 2,0 0-2,25 0 1,-25 25 0,-51 0 0,77 1 1,-27-26-2,27 25 3,-1 0-4,-51 26 4,52-26-3,24-25 1,1 0 0,0 26 1,-1-1-2,-24 1 1,24-26 0,-25 50 1,26-24 0,-26 24-3,1 1 3,-1 0 0,0 0-2,26-26 1,25 26 0,-26-26 0,1 0 1,25 1 9,0-1-11,0 0 3,0 26-3,25-25 1,1 50 1,50-26-2,-25 27 3,50-27-4,-25 1 2,0 0 0,51 25 1,-25 0 0,75 25-2,-50-25 2,51 26-2,-26-26 1,25-25 1,-50 0-2,-25-26 2,25-25-2,-51 0 1,50 0 1,-49 0-1,24 0 1,1 0-1,-26 0-1,0 0 3,0 0-4,-25 0 2,-1 0 0,1-25 0,-26 25 1,26 0-1,-25 0 263,100 0-263,432-102 0,-76 26 0,-177 25 0,-1 51 0,-101-25 2,-51 25-3,26 0 0,-76 0 2,24 0-1,-50 0-1,-25 0 2,0 0-1,0 0 0,-26 0 0,26 0 0,-26 0 2,26 0-4,-26 0 4,26 0-3,0 0 1,-1 25 0,1-25 0,0 0 1,0 0 8,-1 0-8,-24 26 0,25-26-3,-26 0 3,0 0 0,1 0 219,177 0-218,304 0-3,-101-26 1,-51 26 0,-51 0 2,-50 0-4,-51 0 3,-51 0-2,0 0 1,26 0 1,-77 0-1,-24 0 0,49 0 0,-49 0 0,-27 0 1,26 0-2,0 0 1,-25 0 0,0 0 0,0 0 1,-26 0-1,26 0 0,-26 0 0,1 0 0,-1 0 11,0 0 0,1 0 200,24 0-211,179 0 0,177-25 0,-77-51 1,-24 76-1,-52-26 1,-50-24-4,26 24 4,-77 1 2,-25 25-5,-26-25 2,1-1-1,-52 26 1,1 0 2,-51-25-3,26 25 1,-1 0 0,0-26 1,1 26 18,-26-25 2,0 0 0,0-1-22,0 1 2,0-51-2,-102-26 2,-50-126 0,-76 25-3,-51 0 2,-51 0 2,51 51-3,-51-25 1,-25 75 0,25 1 0,76 25 0,26 25 1,25-25-1,76 0-1,-50 50 1,101 1 0,-1 0 1,-24-1-1,50 26 0,1-25 2,24 25-4,1 0 204,-127 0-202,-356 0 0,-50 0 1,152-51-1,-101 51 0,50 0 0,1 25-1,100-25 2,52 26 1,50 25-4,26-26 2,76 0 0,-26-25 0,26 51 2,76-26-4,-51-25 3,51 26 1,25-26-4,1 0 3,-1 25-2,25-25 1,-24 0 0,24 25 0,1 1 10,-26-26-9,26 0-2,-26 25 3,-25 1-3,0 50 1,-26-26 0,-24 1 0,-1 25 2,25-25-1,1 0-2,-26 25-1,51-51 5,0 26-6,25-26 6,-50 1-3,50-1 0,0 0-2,0 1 4,26-26-2,25 25-2,-25-25 3,-1 0-1,1 0 0,-1 0 0,1 0 21,0 0 90,-1 0-61,26-25-50,-25-1 0,0 1 0,-26 0 1,51-1 0,-25 1-2,-1 0 2,1 25 18,-1 0-9,1 0 11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3-20T11:15:37.8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16">
    <iact:property name="dataType"/>
    <iact:actionData xml:id="d0">
      <inkml:trace xmlns:inkml="http://www.w3.org/2003/InkML" xml:id="stk0" contextRef="#ctx0" brushRef="#br0">17605 16057 0,'51'0'182,"-1"0"-171,77 0-2,-25 0 0,50 0 3,26-50-3,24-26 1,27-26 0,-1 26 1,0-25 0,-50-1-2,0-25 2,-1 26-2,-50-1 0,51 1 1,-52 50 3,1-50-3,0-1-2,25 1 2,-25-1 0,0 26 2,0-25-4,0 50 3,0 0 1,50-25-4,-50 0 2,-51 51 0,0-1 0,26 1 2,-52 0-2,-50-1-2,26 26 2,-1-25 1,0 25-1,1-25 10,-1 25 0,-50 0 112,-1 0-122,1 0 1,-26 0-3,-25 0 2,0 0 0,-76 0 0,0 0 2,25 0-4,25 0 3,26 0 0,-25 25-2,50-25 1,26 0 11,-1 0-12,1 0 2,0 0 8,50 25 32,26-25-41,25 0 0,51 0 0,-26 0 0,-25 26 0,26-26 1,-52 0 1,1 0-4,-25 0 2,-1 0 1,26 0-2,-1 0 2,1 0-2,51 0 1,24 0 2,-24 0-2,-1 0-1,-24 0 0,-1 0 3,-26 0-1,-24 0-2,-1 0 1,0 0-1,1 0 31,-26 25 22,-26-25-33,-24 25-19,-52 1 0,1 24 2,-26 1-1,0 0-1,0 25-2,51-51 2,25 26 0,1-26 0,-1 1 0,26-26 1,25 25-2,-26-25 1,1 0 1,25 26 0</inkml:trace>
    </iact:actionData>
  </iact:action>
  <iact:action type="add" startTime="27874">
    <iact:property name="dataType"/>
    <iact:actionData xml:id="d1">
      <inkml:trace xmlns:inkml="http://www.w3.org/2003/InkML" xml:id="stk1" contextRef="#ctx0" brushRef="#br0">15271 16260 0,'0'-25'39,"0"0"62,25 25-82,-25-26 2,26 26 9,-1 0 12,-25-25-33,26 25 32,-1 0-2,0 0-28,1 0 0,50 0-1,0 0-1,0 0 2,25 0-1,1 0 1,-26 0-3,25 0 3,-24 0-2,24 0 1,-25 0 2,26 0-2,-26 0-2,0 0 3,0 0-1,-51 0 1,26 0-1,0 0-1,-26 0 1,1 0 2,-1 0 7,0 0-9,1 0 0,-1 0 0,26 0 2,-26 0 6,0 0-8,1 0 12,-1 0-3,1 0 2,-1 0-11,0 0 20,1 0-9,-1 0-12,0 0 21</inkml:trace>
    </iact:actionData>
  </iact:action>
  <iact:action type="add" startTime="31125">
    <iact:property name="dataType"/>
    <iact:actionData xml:id="d2">
      <inkml:trace xmlns:inkml="http://www.w3.org/2003/InkML" xml:id="stk2" contextRef="#ctx0" brushRef="#br0">7737 16616 0,'0'-26'9,"0"1"30,0-1-18,0-24 1,0-1-4,0 26-7,0-26-2,0 0 1,0 26 0,0-1 0,0 1 21,0 0-11,25-1 1,0 1-1,26 0-9,0 25-3,0-26 3,25-25-1,25 26-1,1 0 2,25-1-1,-51-24 0,50 24 0,1 1 3,-51 25-6,26 0 3,50-25 1,-25 25-2,51 0 2,50 0-1,-76-26 1,0 26-2,26 0 1,-77 0 1,1 0 0,25 0-3,-51 0 2,0 0 0,25 0 1,-50 0-2,25 0 2,-25 0-1,25 0 0,0 0 0,0 0 1,0 0 0,-25 0-2,51 0 1,-77 0-1,26 0 2,-1 0 0,1 0-1,51 0-1,-52 26 2,26-1-2,-25-25 1,25 25 1,-25 1-2,0-1 3,-1 0-4,-24 1 3,25-1-1,-26-25 0,0 25 0,1-25 0,-26 26 11,25-26-12,-25 25 3,25-25-4,-25 26 4,26-26-3,-26 25 2,0 0-2,25 1 11,-25-1 0,0 0-10,0 26 0,0-26 1,-25 1 9,25-1-10,-26-25 1,1 0-2,25 26 1,-51-1 0,1 0 0,-1 1 1,0-1-1,-25 26 0,25-26 1,1-25-2,-1 26 1,51-1 0,-26-25 2,-24 25-4,24-25 3,1 0-1,0 26 1,-1-26-1,-25 25 1,26-25-2,0 0 0,-26 25 1,0-25-1,1 0 2,-1 0 0,25 26-2,-24-26 1,-1 0 0,26 0 0,-26 0 2,0 0-4,0 0 3,1 0-1,-26 0 0,-26 0 1,77 0-2,-77 0 2,26 0-2,0-26 3,25 26-3,-25-25 1,-25 25 0,25 0 1,-1 0 0,1-51-3,-25 51 2,25 0 1,0 0 0,-26 0-3,1-25 4,50 25-2,-25 0 0,0-25-1,0 25 2,25 0-2,-51-26 3,52 26-4,-26 0 2,25-25 1,-25 25-1,25-26-1,0 26 1,-25 0 2,25-25-3,26 25 1,-26 0 0,1 0 2,-1-25-4,0 25 2,0 0 0,1 0 0,-1 0 3,0-26-5,26 26 2,-1 0 0,-24 0 0,24 0 1,-24 0-2,24 0 2,1 0-2,25-25 2,-25 25 10,-1 0-11,1 0 0,-1 0 0,1 0-1,0 0 22,-1 0-22,1 0 12,0 0-11,-1 0 10,1 0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48D36-CE4F-4750-9503-BB330E5B8E57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29FA3-3D47-4E7F-9410-07B7D8C82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36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9FA3-3D47-4E7F-9410-07B7D8C828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4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9FA3-3D47-4E7F-9410-07B7D8C828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9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9FA3-3D47-4E7F-9410-07B7D8C828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102260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4DB457-3D0E-44AC-8968-A36A5D9B77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58" y="5344160"/>
            <a:ext cx="1433862" cy="141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3F7BBF-3D83-4E7B-837F-BC23E59B5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799" y="5819775"/>
            <a:ext cx="960395" cy="9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11/relationships/inkAction" Target="../ink/inkAction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2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3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974" y="4616387"/>
            <a:ext cx="4460240" cy="2198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005469-3191-4280-9C29-63EB34C24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430" y="0"/>
            <a:ext cx="1485659" cy="1544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A470B7-DD96-44D9-9230-D922848FD64B}"/>
              </a:ext>
            </a:extLst>
          </p:cNvPr>
          <p:cNvSpPr txBox="1"/>
          <p:nvPr/>
        </p:nvSpPr>
        <p:spPr>
          <a:xfrm>
            <a:off x="304929" y="87233"/>
            <a:ext cx="11158330" cy="4590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800" b="1" u="sng" dirty="0">
                <a:solidFill>
                  <a:srgbClr val="FFFFFF"/>
                </a:solidFill>
              </a:rPr>
              <a:t>Partition Pruning </a:t>
            </a:r>
          </a:p>
          <a:p>
            <a:pPr algn="ctr">
              <a:lnSpc>
                <a:spcPts val="8000"/>
              </a:lnSpc>
            </a:pPr>
            <a:r>
              <a:rPr lang="en-US" sz="8800" b="1" dirty="0">
                <a:solidFill>
                  <a:srgbClr val="FFFFFF"/>
                </a:solidFill>
              </a:rPr>
              <a:t>&amp;</a:t>
            </a:r>
          </a:p>
          <a:p>
            <a:pPr algn="ctr">
              <a:lnSpc>
                <a:spcPts val="8000"/>
              </a:lnSpc>
            </a:pPr>
            <a:r>
              <a:rPr lang="en-US" sz="8800" b="1" u="sng" dirty="0">
                <a:solidFill>
                  <a:srgbClr val="FFFFFF"/>
                </a:solidFill>
              </a:rPr>
              <a:t>Predicate Pushdown</a:t>
            </a:r>
          </a:p>
          <a:p>
            <a:pPr algn="ctr">
              <a:lnSpc>
                <a:spcPts val="5000"/>
              </a:lnSpc>
            </a:pPr>
            <a:endParaRPr lang="en-US" sz="8800" b="1" dirty="0">
              <a:solidFill>
                <a:srgbClr val="FFFFFF"/>
              </a:solidFill>
            </a:endParaRPr>
          </a:p>
          <a:p>
            <a:pPr algn="ctr">
              <a:lnSpc>
                <a:spcPts val="5000"/>
              </a:lnSpc>
            </a:pPr>
            <a:r>
              <a:rPr lang="en-US" sz="8800" b="1" dirty="0">
                <a:solidFill>
                  <a:srgbClr val="FFFFFF"/>
                </a:solidFill>
              </a:rPr>
              <a:t>Interview Question</a:t>
            </a:r>
          </a:p>
        </p:txBody>
      </p:sp>
      <p:pic>
        <p:nvPicPr>
          <p:cNvPr id="3" name="Picture 2" descr="A person holding a sign&#10;&#10;Description automatically generated">
            <a:extLst>
              <a:ext uri="{FF2B5EF4-FFF2-40B4-BE49-F238E27FC236}">
                <a16:creationId xmlns:a16="http://schemas.microsoft.com/office/drawing/2014/main" id="{216C8ACF-F321-4DD4-8B7A-C476BD57C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9" name="Picture 8" descr="A person holding a sign&#10;&#10;Description automatically generated">
            <a:extLst>
              <a:ext uri="{FF2B5EF4-FFF2-40B4-BE49-F238E27FC236}">
                <a16:creationId xmlns:a16="http://schemas.microsoft.com/office/drawing/2014/main" id="{54105853-71DF-4622-A3B3-5EE6A1C8C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CFD8579-1F64-4813-B9AE-7F912E8DBE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28"/>
    </mc:Choice>
    <mc:Fallback>
      <p:transition spd="slow" advTm="34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US" b="1"/>
              <a:t>Partition Pruning and Predicate Pushdown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Partitioning</a:t>
            </a:r>
          </a:p>
          <a:p>
            <a:r>
              <a:rPr lang="en-US" sz="2400" dirty="0"/>
              <a:t>Spark table partitioning optimizes reads by storing files in a hierarchy of directories based on partitioning columns.</a:t>
            </a:r>
          </a:p>
          <a:p>
            <a:endParaRPr lang="en-US" sz="2400" dirty="0"/>
          </a:p>
          <a:p>
            <a:r>
              <a:rPr lang="en-US" sz="2400" dirty="0"/>
              <a:t>For example, a directory structure could be organized by location, such as state/city, or by date, such as year/month, shown below.</a:t>
            </a:r>
          </a:p>
          <a:p>
            <a:pPr marL="0" indent="0">
              <a:buNone/>
            </a:pPr>
            <a:r>
              <a:rPr lang="en-US" sz="2400" dirty="0"/>
              <a:t>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	</a:t>
            </a:r>
          </a:p>
          <a:p>
            <a:pPr marL="0" indent="0">
              <a:buNone/>
            </a:pPr>
            <a:r>
              <a:rPr lang="en-US" sz="2400" dirty="0"/>
              <a:t>				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5D837D-C348-4752-9996-4715F7EF7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793" y="833418"/>
            <a:ext cx="4137363" cy="5187917"/>
          </a:xfrm>
          <a:prstGeom prst="rect">
            <a:avLst/>
          </a:prstGeom>
          <a:effectLst/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D39EAF0-6AF2-4143-8DEC-CDC9773A56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2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280"/>
    </mc:Choice>
    <mc:Fallback>
      <p:transition spd="slow" advTm="81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24" y="0"/>
            <a:ext cx="4944152" cy="1622321"/>
          </a:xfrm>
        </p:spPr>
        <p:txBody>
          <a:bodyPr>
            <a:normAutofit/>
          </a:bodyPr>
          <a:lstStyle/>
          <a:p>
            <a:r>
              <a:rPr lang="en-US" b="1" dirty="0"/>
              <a:t>Partition Pruning and Predicate Pushdown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524" y="1509311"/>
            <a:ext cx="5564584" cy="5155893"/>
          </a:xfrm>
        </p:spPr>
        <p:txBody>
          <a:bodyPr>
            <a:noAutofit/>
          </a:bodyPr>
          <a:lstStyle/>
          <a:p>
            <a:r>
              <a:rPr lang="en-US" sz="2000" b="1" dirty="0"/>
              <a:t>Partition pruning is a performance optimization that limits the number of files and partitions that Spark reads when querying. </a:t>
            </a:r>
          </a:p>
          <a:p>
            <a:endParaRPr lang="en-US" sz="2000" b="1" dirty="0"/>
          </a:p>
          <a:p>
            <a:r>
              <a:rPr lang="en-US" sz="2000" b="1" dirty="0"/>
              <a:t>After partitioning the data, queries that match certain partition filter criteria improve performance by allowing Spark to only read a subset of the directories and files. </a:t>
            </a:r>
          </a:p>
          <a:p>
            <a:endParaRPr lang="en-US" sz="2000" b="1" dirty="0"/>
          </a:p>
          <a:p>
            <a:r>
              <a:rPr lang="en-US" sz="2000" b="1" dirty="0"/>
              <a:t>When partition filters are present, the catalyst optimizer pushes down the partition filters. </a:t>
            </a:r>
          </a:p>
          <a:p>
            <a:endParaRPr lang="en-US" sz="2000" b="1" dirty="0"/>
          </a:p>
          <a:p>
            <a:r>
              <a:rPr lang="en-US" sz="2000" b="1" dirty="0"/>
              <a:t>The scan reads only the directories that match the partition filters, thus reducing disk I/O. </a:t>
            </a:r>
            <a:r>
              <a:rPr lang="en-US" sz="2000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2AF7D-8026-493F-82E0-3E91C897C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709" y="1939262"/>
            <a:ext cx="4475531" cy="2976228"/>
          </a:xfrm>
          <a:prstGeom prst="rect">
            <a:avLst/>
          </a:prstGeom>
          <a:effectLst/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E0FAAB8-EFCE-4BDC-8B8C-593CEC9979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2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585"/>
    </mc:Choice>
    <mc:Fallback>
      <p:transition spd="slow" advTm="122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539" y="4501882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/>
              <a:t>Partition Pruning and Predicate Pushdown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73F5C-B1F8-4374-AB89-DE2B13C49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63" y="1594151"/>
            <a:ext cx="5370844" cy="2096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A27C31B-5308-4B4D-804A-366A3120B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947" y="671201"/>
            <a:ext cx="5069590" cy="36143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7781ACF-10F1-4E3E-BC9D-402F1207C98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89400" y="977400"/>
              <a:ext cx="1169280" cy="6030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7781ACF-10F1-4E3E-BC9D-402F1207C9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80040" y="968040"/>
                <a:ext cx="1188000" cy="621720"/>
              </a:xfrm>
              <a:prstGeom prst="rect">
                <a:avLst/>
              </a:prstGeom>
            </p:spPr>
          </p:pic>
        </mc:Fallback>
      </mc:AlternateContent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DB6C52E2-C44A-430D-B51D-DBB77C6585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1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56"/>
    </mc:Choice>
    <mc:Fallback>
      <p:transition spd="slow" advTm="53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 b="1"/>
              <a:t>Partition Pruning and Predicate Pushdown</a:t>
            </a:r>
            <a:endParaRPr lang="en-US" sz="3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2CACB7-D2AD-4008-A342-560EA30B58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172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816BF13-CDDB-4E41-BE4C-F1C1635C733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17680" y="383760"/>
              <a:ext cx="4530240" cy="968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816BF13-CDDB-4E41-BE4C-F1C1635C73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8320" y="374400"/>
                <a:ext cx="4548960" cy="9871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5E33C10-7500-4E9D-BB99-943058B0BD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55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47"/>
    </mc:Choice>
    <mc:Fallback>
      <p:transition spd="slow" advTm="11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Partition Pruning and Predicate Pushdown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62709-C4D4-4DB1-904D-5341AD9DC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07" y="1675227"/>
            <a:ext cx="11210925" cy="47696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92A6796-99F0-41B7-8CA2-DCDA2E5225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39600" y="5059440"/>
              <a:ext cx="5306400" cy="977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92A6796-99F0-41B7-8CA2-DCDA2E5225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0240" y="5050080"/>
                <a:ext cx="5325120" cy="996120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12901868-6463-4889-A26C-9E406B9AE9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45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136"/>
    </mc:Choice>
    <mc:Fallback>
      <p:transition spd="slow" advTm="61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Partition Pruning and Predicate Pushdown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58681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7000" b="1" dirty="0"/>
              <a:t>Conclusion 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6500" b="1" dirty="0">
                <a:highlight>
                  <a:srgbClr val="00FFFF"/>
                </a:highlight>
              </a:rPr>
              <a:t>The partition columns should be used frequently in queries for filtering</a:t>
            </a:r>
          </a:p>
          <a:p>
            <a:endParaRPr lang="en-US" sz="6500" b="1" dirty="0">
              <a:highlight>
                <a:srgbClr val="00FFFF"/>
              </a:highlight>
            </a:endParaRPr>
          </a:p>
          <a:p>
            <a:endParaRPr lang="en-US" sz="6500" b="1" dirty="0">
              <a:highlight>
                <a:srgbClr val="00FFFF"/>
              </a:highlight>
            </a:endParaRPr>
          </a:p>
          <a:p>
            <a:r>
              <a:rPr lang="en-US" sz="6500" b="1" dirty="0">
                <a:highlight>
                  <a:srgbClr val="00FFFF"/>
                </a:highlight>
              </a:rPr>
              <a:t>The Partition should have a small range of values with enough corresponding data to distribute the files in the directories. </a:t>
            </a:r>
          </a:p>
          <a:p>
            <a:endParaRPr lang="en-US" sz="6500" b="1" dirty="0">
              <a:highlight>
                <a:srgbClr val="00FFFF"/>
              </a:highlight>
            </a:endParaRPr>
          </a:p>
          <a:p>
            <a:endParaRPr lang="en-US" sz="6500" b="1" dirty="0">
              <a:highlight>
                <a:srgbClr val="00FFFF"/>
              </a:highlight>
            </a:endParaRPr>
          </a:p>
          <a:p>
            <a:r>
              <a:rPr lang="en-US" sz="6500" b="1" dirty="0">
                <a:highlight>
                  <a:srgbClr val="00FFFF"/>
                </a:highlight>
              </a:rPr>
              <a:t>Need to avoid too many small files, which make scans less efficient with excessive parallelism. </a:t>
            </a:r>
          </a:p>
          <a:p>
            <a:endParaRPr lang="en-US" sz="6500" b="1" dirty="0">
              <a:highlight>
                <a:srgbClr val="00FFFF"/>
              </a:highlight>
            </a:endParaRPr>
          </a:p>
          <a:p>
            <a:endParaRPr lang="en-US" sz="6500" b="1" dirty="0">
              <a:highlight>
                <a:srgbClr val="00FFFF"/>
              </a:highlight>
            </a:endParaRPr>
          </a:p>
          <a:p>
            <a:r>
              <a:rPr lang="en-US" sz="6500" b="1" dirty="0">
                <a:highlight>
                  <a:srgbClr val="00FFFF"/>
                </a:highlight>
              </a:rPr>
              <a:t>At the same time avoid having too few large files, which can hurt parallelism.	</a:t>
            </a: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0FCCA7A-86D0-4304-81FE-111858BBFD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39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100"/>
    </mc:Choice>
    <mc:Fallback>
      <p:transition spd="slow" advTm="126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Partition Pruning and Predicate Pushdown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                     Thanks and do subscribe to my channel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71FECAB-A15F-40D8-B7C5-F12C6AEE68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3"/>
    </mc:Choice>
    <mc:Fallback>
      <p:transition spd="slow" advTm="6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272</Words>
  <Application>Microsoft Office PowerPoint</Application>
  <PresentationFormat>Widescreen</PresentationFormat>
  <Paragraphs>48</Paragraphs>
  <Slides>8</Slides>
  <Notes>3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Partition Pruning and Predicate Pushdown</vt:lpstr>
      <vt:lpstr>Partition Pruning and Predicate Pushdown</vt:lpstr>
      <vt:lpstr>Partition Pruning and Predicate Pushdown</vt:lpstr>
      <vt:lpstr>Partition Pruning and Predicate Pushdown</vt:lpstr>
      <vt:lpstr>Partition Pruning and Predicate Pushdown</vt:lpstr>
      <vt:lpstr>Partition Pruning and Predicate Pushdown</vt:lpstr>
      <vt:lpstr>Partition Pruning and Predicate Pushdown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Viresh Kumar</dc:creator>
  <cp:lastModifiedBy>Viresh Kumar</cp:lastModifiedBy>
  <cp:revision>6</cp:revision>
  <dcterms:created xsi:type="dcterms:W3CDTF">2020-03-20T11:07:30Z</dcterms:created>
  <dcterms:modified xsi:type="dcterms:W3CDTF">2020-03-20T13:51:03Z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2020-03-20T11:07:41.3724466Z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96d4082e-0844-460f-9faa-122d7be704bd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